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9" r:id="rId2"/>
    <p:sldId id="298" r:id="rId3"/>
    <p:sldId id="314" r:id="rId4"/>
    <p:sldId id="302" r:id="rId5"/>
    <p:sldId id="300" r:id="rId6"/>
    <p:sldId id="303" r:id="rId7"/>
    <p:sldId id="304" r:id="rId8"/>
    <p:sldId id="305" r:id="rId9"/>
    <p:sldId id="307" r:id="rId10"/>
    <p:sldId id="308" r:id="rId11"/>
    <p:sldId id="311" r:id="rId12"/>
    <p:sldId id="315" r:id="rId13"/>
    <p:sldId id="316" r:id="rId14"/>
    <p:sldId id="317" r:id="rId15"/>
    <p:sldId id="320" r:id="rId16"/>
    <p:sldId id="318" r:id="rId17"/>
    <p:sldId id="319" r:id="rId18"/>
    <p:sldId id="321" r:id="rId19"/>
    <p:sldId id="322" r:id="rId20"/>
    <p:sldId id="323" r:id="rId21"/>
    <p:sldId id="324" r:id="rId22"/>
    <p:sldId id="325" r:id="rId23"/>
    <p:sldId id="327" r:id="rId24"/>
    <p:sldId id="326" r:id="rId25"/>
    <p:sldId id="329" r:id="rId26"/>
    <p:sldId id="330" r:id="rId27"/>
    <p:sldId id="328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2" r:id="rId39"/>
    <p:sldId id="341" r:id="rId40"/>
    <p:sldId id="343" r:id="rId41"/>
    <p:sldId id="345" r:id="rId42"/>
    <p:sldId id="344" r:id="rId43"/>
    <p:sldId id="346" r:id="rId44"/>
    <p:sldId id="347" r:id="rId45"/>
    <p:sldId id="286" r:id="rId46"/>
    <p:sldId id="257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6" autoAdjust="0"/>
    <p:restoredTop sz="94471" autoAdjust="0"/>
  </p:normalViewPr>
  <p:slideViewPr>
    <p:cSldViewPr snapToGrid="0">
      <p:cViewPr varScale="1">
        <p:scale>
          <a:sx n="81" d="100"/>
          <a:sy n="81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DF379-3AB7-4279-8F90-61C3DF534E46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20539-CE2D-40CE-A1E6-EC7B9C118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39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20539-CE2D-40CE-A1E6-EC7B9C11825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5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eitonDsd/2-MOD-DS_2024/blob/main/2_Web_PWII/exercicios-php/06_Lista_Exercicios_Logica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E12A56B-8DDA-72CB-28F2-581431C14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</a:rPr>
              <a:t>PHP – Lógica de Programação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Cleiton Dias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PWII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 descr="I Can't Use Logic In Programming. What Should I Do? | GeeksforGeeks">
            <a:extLst>
              <a:ext uri="{FF2B5EF4-FFF2-40B4-BE49-F238E27FC236}">
                <a16:creationId xmlns:a16="http://schemas.microsoft.com/office/drawing/2014/main" id="{23928CE6-605B-37D8-B692-E5325076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7629" y="2068477"/>
            <a:ext cx="3899155" cy="27105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7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42D6D-EAAE-25E7-602E-67E2AD04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como roda?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2F4F1-508E-2C04-3093-1F9F93E9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Após rodar o apache, acesse o caminho: </a:t>
            </a:r>
            <a:r>
              <a:rPr lang="pt-BR" b="1" dirty="0"/>
              <a:t>C:\xampp\htdocs\</a:t>
            </a:r>
          </a:p>
          <a:p>
            <a:pPr marL="0" indent="0">
              <a:buNone/>
            </a:pPr>
            <a:r>
              <a:rPr lang="pt-BR" sz="2400" i="1" dirty="0"/>
              <a:t>(o caminho no qual você realizou a instalação)</a:t>
            </a:r>
          </a:p>
          <a:p>
            <a:pPr marL="0" indent="0">
              <a:buNone/>
            </a:pPr>
            <a:endParaRPr lang="pt-BR" sz="2400" i="1" dirty="0"/>
          </a:p>
          <a:p>
            <a:pPr marL="0" indent="0">
              <a:buNone/>
            </a:pPr>
            <a:r>
              <a:rPr lang="pt-BR" sz="2400" b="1" dirty="0"/>
              <a:t>E cole o seu projeto lá.</a:t>
            </a:r>
          </a:p>
        </p:txBody>
      </p:sp>
    </p:spTree>
    <p:extLst>
      <p:ext uri="{BB962C8B-B14F-4D97-AF65-F5344CB8AC3E}">
        <p14:creationId xmlns:p14="http://schemas.microsoft.com/office/powerpoint/2010/main" val="87034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8DEBAC1-A76D-E3BC-CD11-8CF0FA1A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Sintaxe Básica</a:t>
            </a:r>
          </a:p>
        </p:txBody>
      </p:sp>
      <p:pic>
        <p:nvPicPr>
          <p:cNvPr id="5" name="Imagem 4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DBBD49D1-A6B6-F364-DF16-77CD0AE7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17779"/>
            <a:ext cx="9820293" cy="326524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7154E-945B-62CF-2B7D-8888F505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b="1" dirty="0">
                <a:solidFill>
                  <a:schemeClr val="bg1"/>
                </a:solidFill>
              </a:rPr>
              <a:t>TODO CÓDIGO PHP PRECISA ESTAR DENTRO DAS TAGS</a:t>
            </a:r>
          </a:p>
          <a:p>
            <a:endParaRPr lang="pt-BR" sz="1800" dirty="0">
              <a:solidFill>
                <a:schemeClr val="bg1"/>
              </a:solidFill>
            </a:endParaRPr>
          </a:p>
          <a:p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AF1DFD-F4DC-BBE4-F84D-1EF7D4BB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/>
              <a:t>Variáveis $</a:t>
            </a:r>
          </a:p>
        </p:txBody>
      </p:sp>
      <p:sp>
        <p:nvSpPr>
          <p:cNvPr id="74" name="Rectangle 6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581D2-0554-2FE1-03D1-4A3DA73B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0" i="0" dirty="0">
                <a:effectLst/>
                <a:latin typeface="Fira Sans" panose="020B0503050000020004" pitchFamily="34" charset="0"/>
              </a:rPr>
              <a:t>As variáveis no PHP são representadas por um cifrão ($) seguido pelo nome da variável. Os nomes de variável são sensíveis a maiúsculas e minúsculas.</a:t>
            </a:r>
          </a:p>
          <a:p>
            <a:pPr marL="0" indent="0">
              <a:buNone/>
            </a:pPr>
            <a:endParaRPr lang="pt-BR" sz="1800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pt-BR" sz="1800" b="1" dirty="0">
                <a:latin typeface="Fira Sans" panose="020B0503050000020004" pitchFamily="34" charset="0"/>
              </a:rPr>
              <a:t>$</a:t>
            </a:r>
            <a:r>
              <a:rPr lang="pt-BR" sz="1800" dirty="0">
                <a:latin typeface="Fira Sans" panose="020B0503050000020004" pitchFamily="34" charset="0"/>
              </a:rPr>
              <a:t> indica uma variável em PHP.</a:t>
            </a:r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0D25E3-1E9B-D1C0-668B-0BECB9C4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34" y="1653250"/>
            <a:ext cx="7142706" cy="39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D80DF3-9710-57F9-EE2C-32EBEABC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 b="1"/>
              <a:t>ECHO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C52FF-B958-E731-E3E4-FD8D6F9E5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Comando utilizado para escrever na tela, exemplo: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 err="1"/>
              <a:t>echo</a:t>
            </a:r>
            <a:r>
              <a:rPr lang="pt-BR" b="1" dirty="0"/>
              <a:t> “olá”;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30BD80-4B43-3B8D-F4A2-A5FA8FD5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318736"/>
            <a:ext cx="6440424" cy="41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1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48DD07E-C40A-4B6D-7179-E8BC019C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Dígitos Sensíveis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4B5B1-608B-4343-41DB-79B2CD13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8" y="617779"/>
            <a:ext cx="8457527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82D46-A674-58E5-A80C-5B435428F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PHP interpreta letras minúsculas e maiúsculas no nome das variáveis e classes. </a:t>
            </a:r>
          </a:p>
        </p:txBody>
      </p:sp>
    </p:spTree>
    <p:extLst>
      <p:ext uri="{BB962C8B-B14F-4D97-AF65-F5344CB8AC3E}">
        <p14:creationId xmlns:p14="http://schemas.microsoft.com/office/powerpoint/2010/main" val="85577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425F8F06-0EF4-8D56-5E4C-524FCBC9B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4003"/>
            <a:ext cx="10905066" cy="46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09B4-CCA3-716F-C23D-D0F29513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 b="1" dirty="0"/>
              <a:t>Concatenando textos e variáveis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1ABC8A-E0EA-6EA4-1760-F13E6886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67" r="1" b="660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2763EA-03DF-EB90-8200-280D9577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dirty="0"/>
              <a:t>Dentro das aspas, basta colocarmos a variável com o $ que o PHP irá interpretar e exibir o valor da variável.</a:t>
            </a:r>
          </a:p>
        </p:txBody>
      </p:sp>
    </p:spTree>
    <p:extLst>
      <p:ext uri="{BB962C8B-B14F-4D97-AF65-F5344CB8AC3E}">
        <p14:creationId xmlns:p14="http://schemas.microsoft.com/office/powerpoint/2010/main" val="112435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B90B4-34BE-F7E1-2489-90346F2C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Quebra de linha nos textos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4F2500-B6DD-30DE-B56F-66C742EC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54" r="-1" b="-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695F6F-64AD-124C-653B-826A9A05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147829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1" dirty="0"/>
              <a:t>&lt;</a:t>
            </a:r>
            <a:r>
              <a:rPr lang="pt-BR" sz="3200" b="1" dirty="0" err="1"/>
              <a:t>br</a:t>
            </a:r>
            <a:r>
              <a:rPr lang="pt-BR" sz="3200" b="1" dirty="0"/>
              <a:t>&gt; realiza a quebra de linha, exemplo:</a:t>
            </a:r>
          </a:p>
          <a:p>
            <a:pPr lvl="1"/>
            <a:r>
              <a:rPr lang="pt-BR" sz="3200" b="1" dirty="0"/>
              <a:t> </a:t>
            </a:r>
            <a:r>
              <a:rPr lang="pt-BR" sz="3200" b="1" dirty="0" err="1"/>
              <a:t>echo</a:t>
            </a:r>
            <a:r>
              <a:rPr lang="pt-BR" sz="3200" b="1" dirty="0"/>
              <a:t> “pulando linha &lt;</a:t>
            </a:r>
            <a:r>
              <a:rPr lang="pt-BR" sz="3200" b="1" dirty="0" err="1"/>
              <a:t>br</a:t>
            </a:r>
            <a:r>
              <a:rPr lang="pt-BR" sz="3200" b="1" dirty="0"/>
              <a:t>&gt; linha quebrada”</a:t>
            </a:r>
          </a:p>
        </p:txBody>
      </p:sp>
    </p:spTree>
    <p:extLst>
      <p:ext uri="{BB962C8B-B14F-4D97-AF65-F5344CB8AC3E}">
        <p14:creationId xmlns:p14="http://schemas.microsoft.com/office/powerpoint/2010/main" val="134217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CD1CA1F8-DCBB-CC39-411A-6269F2411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24973"/>
            <a:ext cx="10905066" cy="28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95A9-9F95-E0F7-F239-E607B40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aritméticos em PHP</a:t>
            </a:r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g do Fundão Banco de Dados: PHP - Operadores Aritméticos e de Atribuição">
            <a:extLst>
              <a:ext uri="{FF2B5EF4-FFF2-40B4-BE49-F238E27FC236}">
                <a16:creationId xmlns:a16="http://schemas.microsoft.com/office/drawing/2014/main" id="{A877C2B1-6D6A-7935-5601-5E99491AA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41" y="501940"/>
            <a:ext cx="10488660" cy="33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34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CED515-12BF-75B4-B989-EF7CB2B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pt-BR" sz="4000" b="1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AF3F7F-C054-4A4C-2F1B-2FFF58D8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931016"/>
            <a:ext cx="4864875" cy="45883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O PHP (um acrônimo recursivo para PHP: Hypertext </a:t>
            </a:r>
            <a:r>
              <a:rPr lang="pt-BR" sz="2400" dirty="0" err="1"/>
              <a:t>Preprocessor</a:t>
            </a:r>
            <a:r>
              <a:rPr lang="pt-BR" sz="2400" dirty="0"/>
              <a:t>)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É uma linguagem de script open </a:t>
            </a:r>
            <a:r>
              <a:rPr lang="pt-BR" sz="2400" dirty="0" err="1"/>
              <a:t>source</a:t>
            </a:r>
            <a:r>
              <a:rPr lang="pt-BR" sz="2400" dirty="0"/>
              <a:t> de uso geral, muito utilizada, e especialmente adequada para o desenvolvimento web e que pode ser embutida dentro do HTML.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066FDB-6983-E205-CC53-4CB319BC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650" y="2448159"/>
            <a:ext cx="5178206" cy="35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6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BE287-5115-D164-8812-7EA4E129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C5868A-B51D-8B32-7444-98E71D77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2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B31C4-0BFF-68CB-C9C2-9FE4AC90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pt-BR" sz="3200" b="1" dirty="0"/>
              <a:t>(+) Adição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2EC97E6-59B1-6A4B-853D-CBCCD5C2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44" r="2" b="2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5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7B8D31-BE06-BF91-A23E-70BFD490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(-)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Subtração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53FAE2A8-8A35-4674-A0C3-F5F91C2C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67" y="1675227"/>
            <a:ext cx="962646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6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76D8B4-A8DD-2819-E050-3A24884B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(*) Multiplicação</a:t>
            </a: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69E16D44-C412-A6BC-609A-1EC1AF6D7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457" y="1675227"/>
            <a:ext cx="9693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CE298E-CE3D-1991-E862-C6B668D0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(/) Divisão</a:t>
            </a: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93D7189C-4E63-2552-870F-3095060D0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507" y="1675227"/>
            <a:ext cx="86069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4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56B15C-494A-9069-B23B-AD50D2D6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Operadores comparação</a:t>
            </a:r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unções e Operadores Lógicos no Excel | Excel Simples">
            <a:extLst>
              <a:ext uri="{FF2B5EF4-FFF2-40B4-BE49-F238E27FC236}">
                <a16:creationId xmlns:a16="http://schemas.microsoft.com/office/drawing/2014/main" id="{F80BBE04-298C-6E86-CD03-A271B7C7C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r="2" b="6337"/>
          <a:stretch/>
        </p:blipFill>
        <p:spPr bwMode="auto">
          <a:xfrm>
            <a:off x="2140033" y="1392969"/>
            <a:ext cx="4830783" cy="3242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559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B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DCDE83-D45A-A518-554B-470CA960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Operadores Lógicos</a:t>
            </a:r>
          </a:p>
        </p:txBody>
      </p:sp>
      <p:sp>
        <p:nvSpPr>
          <p:cNvPr id="615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reinando JAVA 👨‍💻. Aula 0 | by Thaís França | Medium">
            <a:extLst>
              <a:ext uri="{FF2B5EF4-FFF2-40B4-BE49-F238E27FC236}">
                <a16:creationId xmlns:a16="http://schemas.microsoft.com/office/drawing/2014/main" id="{39C56E22-0ABF-BB2F-6728-52C1CB57A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2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0D01EA-ED34-50FA-B799-D3FCAB3F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Condicionais</a:t>
            </a:r>
          </a:p>
        </p:txBody>
      </p:sp>
      <p:pic>
        <p:nvPicPr>
          <p:cNvPr id="4100" name="Picture 4" descr="Estruturas condicionais e de repetição | Blog da TreinaWeb">
            <a:extLst>
              <a:ext uri="{FF2B5EF4-FFF2-40B4-BE49-F238E27FC236}">
                <a16:creationId xmlns:a16="http://schemas.microsoft.com/office/drawing/2014/main" id="{83BAFEC9-2A07-696C-04C4-D93C77DFD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3093" y="643466"/>
            <a:ext cx="666914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4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F6602-E1E2-84A1-1648-0D82F475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Verifica o valor de $idade e decide se é adulto ou não.</a:t>
            </a: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272FB491-8A82-425A-F516-F5E578EB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2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4287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390ECA-D8A0-5592-9B89-C0113AE6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Verifica se usuário possui acesso</a:t>
            </a:r>
          </a:p>
        </p:txBody>
      </p:sp>
      <p:pic>
        <p:nvPicPr>
          <p:cNvPr id="13" name="Espaço Reservado para Conteúdo 12" descr="Texto&#10;&#10;O conteúdo gerado por IA pode estar incorreto.">
            <a:extLst>
              <a:ext uri="{FF2B5EF4-FFF2-40B4-BE49-F238E27FC236}">
                <a16:creationId xmlns:a16="http://schemas.microsoft.com/office/drawing/2014/main" id="{9C5AC1C7-72E9-70EB-2B85-4F3C699EE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227" y="1675227"/>
            <a:ext cx="105375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CFEB92AA-DF58-A888-77F6-CB2FE117D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53212"/>
            <a:ext cx="11277600" cy="5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0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E3AF96-0C70-FC04-7C3D-B8A53B9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Validando média do aluno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60826BFD-1CBE-6730-C84D-969C3BF9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30" y="625683"/>
            <a:ext cx="669371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76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F2B55F-C3D2-B52E-E8B7-7AC0C642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Lendo dados do teclado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100+] Plano De Fundo Do Teclado | Wallpapers.com">
            <a:extLst>
              <a:ext uri="{FF2B5EF4-FFF2-40B4-BE49-F238E27FC236}">
                <a16:creationId xmlns:a16="http://schemas.microsoft.com/office/drawing/2014/main" id="{629F204F-B20C-F193-0BB9-FA241D80E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075401"/>
            <a:ext cx="6846363" cy="45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7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E3184C-5C81-EF16-2414-474BB6741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Quem requisita os dados no dia a dia?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m 4" descr="Desenho de personagens de desenho animado&#10;&#10;O conteúdo gerado por IA pode estar incorreto.">
            <a:extLst>
              <a:ext uri="{FF2B5EF4-FFF2-40B4-BE49-F238E27FC236}">
                <a16:creationId xmlns:a16="http://schemas.microsoft.com/office/drawing/2014/main" id="{EEE802D5-1640-BD0A-ABC1-3E94DD31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25" y="625683"/>
            <a:ext cx="601972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034D6-611E-843C-B405-50FD4130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Client-Side</a:t>
            </a:r>
            <a:endParaRPr lang="pt-BR" b="1" dirty="0"/>
          </a:p>
        </p:txBody>
      </p:sp>
      <p:pic>
        <p:nvPicPr>
          <p:cNvPr id="8194" name="Picture 2" descr="Understand How Web Browser Parses HTML And CSS. | by VasanthThoraliKumaran  | Medium">
            <a:extLst>
              <a:ext uri="{FF2B5EF4-FFF2-40B4-BE49-F238E27FC236}">
                <a16:creationId xmlns:a16="http://schemas.microsoft.com/office/drawing/2014/main" id="{CE6D9D4C-1A6F-71CA-7251-C3DFA41CFE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62" y="1825625"/>
            <a:ext cx="93076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54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F197A2-DC89-F06A-B3F4-4B7EAEEA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Então vamos criar o formulário para ler 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BD4265-933A-E7B4-8B77-C98870893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Crie o arquivo </a:t>
            </a: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04_formulario.html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9948B1D6-102A-6F36-2E75-1E1B3E94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14" y="2091095"/>
            <a:ext cx="955963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6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DC906B-6D3F-6B01-6F01-DCA2B58D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Client-side renderizado no navegador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Espaço Reservado para Conteúdo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5F6A01B-8880-FEF4-086D-E0A50971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373256"/>
            <a:ext cx="6408836" cy="39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45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3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4" name="Freeform: Shape 923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291E7B-53B3-1F7B-9D05-04AC2018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Quem vai verificar se é maior ou não?</a:t>
            </a:r>
          </a:p>
        </p:txBody>
      </p:sp>
      <p:pic>
        <p:nvPicPr>
          <p:cNvPr id="9220" name="Picture 4" descr="Exercício 1 – Diferenças entre Tecnologias Client-Side e ...">
            <a:extLst>
              <a:ext uri="{FF2B5EF4-FFF2-40B4-BE49-F238E27FC236}">
                <a16:creationId xmlns:a16="http://schemas.microsoft.com/office/drawing/2014/main" id="{93E0AF88-E5DB-4EA2-17AE-9AD6A816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2421186"/>
            <a:ext cx="10744200" cy="381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8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8" name="Rectangle 102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AMPPS – WAMP, MAMP and LAMP Stack">
            <a:extLst>
              <a:ext uri="{FF2B5EF4-FFF2-40B4-BE49-F238E27FC236}">
                <a16:creationId xmlns:a16="http://schemas.microsoft.com/office/drawing/2014/main" id="{85B3D8E2-2D77-5215-2E65-25151CD564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0440" y="643467"/>
            <a:ext cx="973111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7" name="Rectangle 11286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9" name="Freeform: Shape 11288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365490-3731-DC4D-CF98-2340A0BB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Vamos criar o arquivo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04_exercicio.php</a:t>
            </a:r>
          </a:p>
        </p:txBody>
      </p:sp>
      <p:sp>
        <p:nvSpPr>
          <p:cNvPr id="11291" name="Freeform: Shape 11290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70" name="Picture 6" descr="9.251.200+ Atenção fotos de stock, imagens e fotos royalty-free - iStock">
            <a:extLst>
              <a:ext uri="{FF2B5EF4-FFF2-40B4-BE49-F238E27FC236}">
                <a16:creationId xmlns:a16="http://schemas.microsoft.com/office/drawing/2014/main" id="{B76DCF85-B048-CF84-8A97-77F85667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4295" y="805516"/>
            <a:ext cx="6103409" cy="407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69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C26092-4ACE-ABFC-1E6F-7B74E9D4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" y="2229643"/>
            <a:ext cx="10899371" cy="2398713"/>
          </a:xfrm>
        </p:spPr>
        <p:txBody>
          <a:bodyPr>
            <a:normAutofit/>
          </a:bodyPr>
          <a:lstStyle/>
          <a:p>
            <a:r>
              <a:rPr lang="pt-BR" sz="4100" b="1" dirty="0"/>
              <a:t>Como dizemos ao HTML que o PHP tem que verificar?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539964-DC31-F1DE-4257-78715FA0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5" y="843162"/>
            <a:ext cx="11883857" cy="163402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CD120-E985-EA84-E7F2-B78C48E62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67" y="4289367"/>
            <a:ext cx="10722033" cy="226106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pt-BR" sz="2400" dirty="0"/>
              <a:t>Através do </a:t>
            </a:r>
            <a:r>
              <a:rPr lang="pt-BR" sz="2400" b="1" dirty="0"/>
              <a:t>ACTION</a:t>
            </a:r>
            <a:r>
              <a:rPr lang="pt-BR" sz="2400" dirty="0"/>
              <a:t> do formulário. 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Vamos inserir no ACTION, qual script que irá receber a requisição do formulário. 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dirty="0"/>
              <a:t>Nesse caso, </a:t>
            </a:r>
            <a:r>
              <a:rPr lang="pt-BR" sz="2400" b="1" dirty="0"/>
              <a:t>vamos usar o método POST, pois estamos inserindo dados.</a:t>
            </a:r>
          </a:p>
        </p:txBody>
      </p:sp>
    </p:spTree>
    <p:extLst>
      <p:ext uri="{BB962C8B-B14F-4D97-AF65-F5344CB8AC3E}">
        <p14:creationId xmlns:p14="http://schemas.microsoft.com/office/powerpoint/2010/main" val="259180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4EC41E-251F-B62C-F6FE-3B87111D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0" y="344014"/>
            <a:ext cx="5258200" cy="1330840"/>
          </a:xfrm>
        </p:spPr>
        <p:txBody>
          <a:bodyPr>
            <a:normAutofit/>
          </a:bodyPr>
          <a:lstStyle/>
          <a:p>
            <a:r>
              <a:rPr lang="pt-BR" b="1" dirty="0"/>
              <a:t>Uso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2F64BB-8F9D-B25F-BDD9-7DA22B1B8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0" y="1674854"/>
            <a:ext cx="5258200" cy="5052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PHP é focado principalmente nos scripts do</a:t>
            </a:r>
            <a:r>
              <a:rPr lang="pt-BR" sz="2400" b="1" u="sng" dirty="0"/>
              <a:t> lado do servidor</a:t>
            </a:r>
            <a:r>
              <a:rPr lang="pt-BR" sz="2400" dirty="0"/>
              <a:t>, portanto ele pode fazer qualquer coisa que qualquer outro programa pode fazer, como coletar dados de formulários, gerar páginas com conteúdo dinâmico ou enviar e receber cookies. </a:t>
            </a: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4971E-ABF3-44FA-2245-94CFB5F3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90"/>
          <a:stretch/>
        </p:blipFill>
        <p:spPr>
          <a:xfrm>
            <a:off x="5921830" y="1674854"/>
            <a:ext cx="6182329" cy="35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3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 descr="Texto&#10;&#10;O conteúdo gerado por IA pode estar incorreto.">
            <a:extLst>
              <a:ext uri="{FF2B5EF4-FFF2-40B4-BE49-F238E27FC236}">
                <a16:creationId xmlns:a16="http://schemas.microsoft.com/office/drawing/2014/main" id="{2D71412A-7F21-C1E2-62F6-4BD3E367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9274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09009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7F3F1E2-9683-0133-0CAD-3A8F2191F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973" y="1995"/>
            <a:ext cx="10507287" cy="68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61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CC741-5C6F-E4C5-E0E2-FC03B5FA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$_POST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2A1C1-AA14-F388-32B7-F14D56D1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CAPTURA OS DADOS ENVIADOS COM O </a:t>
            </a:r>
            <a:r>
              <a:rPr lang="pt-BR" b="1" dirty="0" err="1"/>
              <a:t>method</a:t>
            </a:r>
            <a:r>
              <a:rPr lang="pt-BR" b="1" dirty="0"/>
              <a:t>=“POST”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 $nome = </a:t>
            </a:r>
            <a:r>
              <a:rPr lang="pt-BR" b="1" dirty="0">
                <a:highlight>
                  <a:srgbClr val="FFFF00"/>
                </a:highlight>
              </a:rPr>
              <a:t>$_POST</a:t>
            </a:r>
            <a:r>
              <a:rPr lang="pt-BR" b="1" dirty="0"/>
              <a:t>["nome"];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$idade = </a:t>
            </a:r>
            <a:r>
              <a:rPr lang="pt-BR" b="1" dirty="0">
                <a:highlight>
                  <a:srgbClr val="FFFF00"/>
                </a:highlight>
              </a:rPr>
              <a:t>$_POST</a:t>
            </a:r>
            <a:r>
              <a:rPr lang="pt-BR" b="1" dirty="0"/>
              <a:t>["idade"];</a:t>
            </a:r>
          </a:p>
        </p:txBody>
      </p:sp>
    </p:spTree>
    <p:extLst>
      <p:ext uri="{BB962C8B-B14F-4D97-AF65-F5344CB8AC3E}">
        <p14:creationId xmlns:p14="http://schemas.microsoft.com/office/powerpoint/2010/main" val="1852253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AEED0-0947-C166-E4CA-40871879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0310E4-7351-7DAD-7EAF-478647C6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Crie um site capaz de ler o nome do aluno suas 4 notas, após ler as notas calcule a média do aluno. </a:t>
            </a:r>
          </a:p>
          <a:p>
            <a:endParaRPr lang="pt-BR" dirty="0"/>
          </a:p>
          <a:p>
            <a:r>
              <a:rPr lang="pt-BR" dirty="0"/>
              <a:t>Média &gt;=9 ou &lt;=10, </a:t>
            </a:r>
            <a:r>
              <a:rPr lang="pt-BR" b="1" dirty="0"/>
              <a:t>nota = MB  (Muito bom)</a:t>
            </a:r>
            <a:r>
              <a:rPr lang="pt-BR" dirty="0"/>
              <a:t>.</a:t>
            </a:r>
          </a:p>
          <a:p>
            <a:r>
              <a:rPr lang="pt-BR" dirty="0"/>
              <a:t>Média &gt;=7 ou &lt;=8, </a:t>
            </a:r>
            <a:r>
              <a:rPr lang="pt-BR" b="1" dirty="0"/>
              <a:t>nota = B (bom)</a:t>
            </a:r>
            <a:r>
              <a:rPr lang="pt-BR" dirty="0"/>
              <a:t>.</a:t>
            </a:r>
          </a:p>
          <a:p>
            <a:r>
              <a:rPr lang="pt-BR" dirty="0"/>
              <a:t>Média &gt;= 5 ou &lt; 7, </a:t>
            </a:r>
            <a:r>
              <a:rPr lang="pt-BR" b="1" dirty="0"/>
              <a:t>nota = R (regular)</a:t>
            </a:r>
            <a:r>
              <a:rPr lang="pt-BR" dirty="0"/>
              <a:t>.</a:t>
            </a:r>
          </a:p>
          <a:p>
            <a:r>
              <a:rPr lang="pt-BR" dirty="0"/>
              <a:t>Média &gt;= 0 ou &lt; 5, </a:t>
            </a:r>
            <a:r>
              <a:rPr lang="pt-BR" b="1" dirty="0"/>
              <a:t>nota = I (</a:t>
            </a:r>
            <a:r>
              <a:rPr lang="pt-BR" i="1" strike="sngStrike" dirty="0"/>
              <a:t>incrível</a:t>
            </a:r>
            <a:r>
              <a:rPr lang="pt-BR" b="1" dirty="0"/>
              <a:t> insatisfatório)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Imprimir, exemplo: “</a:t>
            </a:r>
            <a:r>
              <a:rPr lang="pt-BR" dirty="0" err="1"/>
              <a:t>Josefino</a:t>
            </a:r>
            <a:r>
              <a:rPr lang="pt-BR" dirty="0"/>
              <a:t>, sua nota foi MB, média 9.0;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929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FF364-01CC-0B08-F9F3-06C4FF6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Deverá ser realizada a lista de 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85CF-FD10-775F-CEA0-7F5BF44E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750"/>
            <a:ext cx="10515600" cy="4351338"/>
          </a:xfrm>
        </p:spPr>
        <p:txBody>
          <a:bodyPr/>
          <a:lstStyle/>
          <a:p>
            <a:r>
              <a:rPr lang="pt-BR" dirty="0"/>
              <a:t>Disponibilizado em: </a:t>
            </a:r>
          </a:p>
          <a:p>
            <a:pPr lvl="1"/>
            <a:r>
              <a:rPr lang="pt-BR" dirty="0">
                <a:hlinkClick r:id="rId2"/>
              </a:rPr>
              <a:t>https://github.com/CleitonDsd/2-MOD-DS_2024/blob/main/2_Web_PWII/exercicios-php/06_Lista_Exercicios_Logica.pdf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998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EDBF1-AABF-30F8-C095-BB78ACBC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é Server </a:t>
            </a:r>
            <a:r>
              <a:rPr lang="pt-BR" dirty="0" err="1"/>
              <a:t>Side</a:t>
            </a:r>
            <a:endParaRPr lang="pt-BR" dirty="0"/>
          </a:p>
        </p:txBody>
      </p:sp>
      <p:pic>
        <p:nvPicPr>
          <p:cNvPr id="4098" name="Picture 2" descr="Web Programming With PHP. Say 'Hello World' in PHP | by Thilina Ashen  Gamage | Laravel Power Devs | Medium">
            <a:extLst>
              <a:ext uri="{FF2B5EF4-FFF2-40B4-BE49-F238E27FC236}">
                <a16:creationId xmlns:a16="http://schemas.microsoft.com/office/drawing/2014/main" id="{1BC631A4-9217-C877-C431-F30570324C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5" y="1690688"/>
            <a:ext cx="843343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0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5EDFDA-AE95-DDE0-1B9F-504860C5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PHP &amp; MySQL</a:t>
            </a:r>
          </a:p>
        </p:txBody>
      </p:sp>
      <p:sp>
        <p:nvSpPr>
          <p:cNvPr id="615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1CA26C-43AA-CC88-AC14-4A5F6679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PHP é compatível com diversos bancos, mas geralmente é utilizado junto ao MySQL, vamos utilizá-los durante as aulas.</a:t>
            </a:r>
          </a:p>
        </p:txBody>
      </p:sp>
      <p:pic>
        <p:nvPicPr>
          <p:cNvPr id="6146" name="Picture 2" descr="PHP MySQL Object Oriented Programming (OOP) | by Mohammad Julfikar | Medium">
            <a:extLst>
              <a:ext uri="{FF2B5EF4-FFF2-40B4-BE49-F238E27FC236}">
                <a16:creationId xmlns:a16="http://schemas.microsoft.com/office/drawing/2014/main" id="{96D3762C-6A78-D5A0-B7DA-2E1450BC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27878"/>
            <a:ext cx="5458968" cy="340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5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F8B26844-E2B6-9F5A-438A-859B52ACA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79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D1062D-0FB0-155A-8D2E-419EAF13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pt-BR" sz="4000" b="1" dirty="0"/>
              <a:t>Executar o PHP</a:t>
            </a:r>
          </a:p>
        </p:txBody>
      </p:sp>
      <p:pic>
        <p:nvPicPr>
          <p:cNvPr id="8194" name="Picture 2" descr="Xampp: Onde colocar os arquivos do seu projeto? - Falando Tech">
            <a:extLst>
              <a:ext uri="{FF2B5EF4-FFF2-40B4-BE49-F238E27FC236}">
                <a16:creationId xmlns:a16="http://schemas.microsoft.com/office/drawing/2014/main" id="{CC319DF1-67A1-3EB1-4BDE-D2BDD353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122" y="2403282"/>
            <a:ext cx="5804955" cy="368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50A59-CE7B-6A95-D3D5-914FFF5F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/>
              <a:t>O PHP é uma linguagem server-</a:t>
            </a:r>
            <a:r>
              <a:rPr lang="pt-BR" sz="3200" dirty="0" err="1"/>
              <a:t>side</a:t>
            </a:r>
            <a:r>
              <a:rPr lang="pt-BR" sz="3200" dirty="0"/>
              <a:t>, ou seja, precisa ser executada em um servidor, durante as aulas vamos utilizar o XAMPP para simular um servidor.</a:t>
            </a:r>
          </a:p>
        </p:txBody>
      </p:sp>
    </p:spTree>
    <p:extLst>
      <p:ext uri="{BB962C8B-B14F-4D97-AF65-F5344CB8AC3E}">
        <p14:creationId xmlns:p14="http://schemas.microsoft.com/office/powerpoint/2010/main" val="510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7EE04E-9709-A9C2-344C-63F83C03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4800" dirty="0"/>
              <a:t>Ligando o servidor....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4704B-6670-BC1B-C3C5-DB0C1B17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 dirty="0"/>
              <a:t>Apache será o nosso Servidor, vamos ligar a opção dele e também a opção do MySQL. </a:t>
            </a: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2DF4118-237D-43BB-6152-6CD95D70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7" y="2290936"/>
            <a:ext cx="106291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71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663</Words>
  <Application>Microsoft Office PowerPoint</Application>
  <PresentationFormat>Widescreen</PresentationFormat>
  <Paragraphs>89</Paragraphs>
  <Slides>46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Fira Sans</vt:lpstr>
      <vt:lpstr>Tema do Office</vt:lpstr>
      <vt:lpstr>Apresentação do PowerPoint</vt:lpstr>
      <vt:lpstr>PHP</vt:lpstr>
      <vt:lpstr>Apresentação do PowerPoint</vt:lpstr>
      <vt:lpstr>Uso</vt:lpstr>
      <vt:lpstr>PHP é Server Side</vt:lpstr>
      <vt:lpstr>PHP &amp; MySQL</vt:lpstr>
      <vt:lpstr>Apresentação do PowerPoint</vt:lpstr>
      <vt:lpstr>Executar o PHP</vt:lpstr>
      <vt:lpstr>Ligando o servidor....</vt:lpstr>
      <vt:lpstr>E como roda?</vt:lpstr>
      <vt:lpstr>Sintaxe Básica</vt:lpstr>
      <vt:lpstr>Variáveis $</vt:lpstr>
      <vt:lpstr>ECHO</vt:lpstr>
      <vt:lpstr>Dígitos Sensíveis </vt:lpstr>
      <vt:lpstr>Apresentação do PowerPoint</vt:lpstr>
      <vt:lpstr>Concatenando textos e variáveis</vt:lpstr>
      <vt:lpstr>Quebra de linha nos textos</vt:lpstr>
      <vt:lpstr>Apresentação do PowerPoint</vt:lpstr>
      <vt:lpstr>Operadores aritméticos em PHP</vt:lpstr>
      <vt:lpstr>Apresentação do PowerPoint</vt:lpstr>
      <vt:lpstr>(+) Adição</vt:lpstr>
      <vt:lpstr>(-) Subtração</vt:lpstr>
      <vt:lpstr>(*) Multiplicação</vt:lpstr>
      <vt:lpstr>(/) Divisão</vt:lpstr>
      <vt:lpstr>Operadores comparação</vt:lpstr>
      <vt:lpstr>Operadores Lógicos</vt:lpstr>
      <vt:lpstr>Condicionais</vt:lpstr>
      <vt:lpstr>Verifica o valor de $idade e decide se é adulto ou não.</vt:lpstr>
      <vt:lpstr>Verifica se usuário possui acesso</vt:lpstr>
      <vt:lpstr>Validando média do aluno</vt:lpstr>
      <vt:lpstr>Lendo dados do teclado</vt:lpstr>
      <vt:lpstr>Quem requisita os dados no dia a dia? </vt:lpstr>
      <vt:lpstr>Client-Side</vt:lpstr>
      <vt:lpstr>Então vamos criar o formulário para ler os dados</vt:lpstr>
      <vt:lpstr>Client-side renderizado no navegador</vt:lpstr>
      <vt:lpstr>Quem vai verificar se é maior ou não?</vt:lpstr>
      <vt:lpstr>Apresentação do PowerPoint</vt:lpstr>
      <vt:lpstr>Vamos criar o arquivo 04_exercicio.php</vt:lpstr>
      <vt:lpstr>Como dizemos ao HTML que o PHP tem que verificar?</vt:lpstr>
      <vt:lpstr>Apresentação do PowerPoint</vt:lpstr>
      <vt:lpstr>Apresentação do PowerPoint</vt:lpstr>
      <vt:lpstr>$_POST</vt:lpstr>
      <vt:lpstr>Desafio</vt:lpstr>
      <vt:lpstr>Deverá ser realizada a lista de exercícios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15</cp:revision>
  <dcterms:created xsi:type="dcterms:W3CDTF">2025-03-26T14:36:57Z</dcterms:created>
  <dcterms:modified xsi:type="dcterms:W3CDTF">2025-05-12T21:40:05Z</dcterms:modified>
</cp:coreProperties>
</file>